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61"/>
  </p:notesMasterIdLst>
  <p:handoutMasterIdLst>
    <p:handoutMasterId r:id="rId62"/>
  </p:handoutMasterIdLst>
  <p:sldIdLst>
    <p:sldId id="256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1" r:id="rId14"/>
    <p:sldId id="272" r:id="rId15"/>
    <p:sldId id="273" r:id="rId16"/>
    <p:sldId id="275" r:id="rId17"/>
    <p:sldId id="276" r:id="rId18"/>
    <p:sldId id="277" r:id="rId19"/>
    <p:sldId id="279" r:id="rId20"/>
    <p:sldId id="280" r:id="rId21"/>
    <p:sldId id="281" r:id="rId22"/>
    <p:sldId id="283" r:id="rId23"/>
    <p:sldId id="284" r:id="rId24"/>
    <p:sldId id="285" r:id="rId25"/>
    <p:sldId id="287" r:id="rId26"/>
    <p:sldId id="288" r:id="rId27"/>
    <p:sldId id="289" r:id="rId28"/>
    <p:sldId id="291" r:id="rId29"/>
    <p:sldId id="292" r:id="rId30"/>
    <p:sldId id="293" r:id="rId31"/>
    <p:sldId id="295" r:id="rId32"/>
    <p:sldId id="296" r:id="rId33"/>
    <p:sldId id="297" r:id="rId34"/>
    <p:sldId id="299" r:id="rId35"/>
    <p:sldId id="300" r:id="rId36"/>
    <p:sldId id="306" r:id="rId37"/>
    <p:sldId id="308" r:id="rId38"/>
    <p:sldId id="309" r:id="rId39"/>
    <p:sldId id="310" r:id="rId40"/>
    <p:sldId id="312" r:id="rId41"/>
    <p:sldId id="313" r:id="rId42"/>
    <p:sldId id="314" r:id="rId43"/>
    <p:sldId id="317" r:id="rId44"/>
    <p:sldId id="318" r:id="rId45"/>
    <p:sldId id="324" r:id="rId46"/>
    <p:sldId id="326" r:id="rId47"/>
    <p:sldId id="327" r:id="rId48"/>
    <p:sldId id="328" r:id="rId49"/>
    <p:sldId id="343" r:id="rId50"/>
    <p:sldId id="344" r:id="rId51"/>
    <p:sldId id="332" r:id="rId52"/>
    <p:sldId id="335" r:id="rId53"/>
    <p:sldId id="336" r:id="rId54"/>
    <p:sldId id="337" r:id="rId55"/>
    <p:sldId id="339" r:id="rId56"/>
    <p:sldId id="340" r:id="rId57"/>
    <p:sldId id="341" r:id="rId58"/>
    <p:sldId id="345" r:id="rId59"/>
    <p:sldId id="342" r:id="rId60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8C8"/>
    <a:srgbClr val="9BCC00"/>
    <a:srgbClr val="9ED000"/>
    <a:srgbClr val="F4FCD8"/>
    <a:srgbClr val="FFFFFF"/>
    <a:srgbClr val="E8FFC8"/>
    <a:srgbClr val="FAF7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94468" autoAdjust="0"/>
  </p:normalViewPr>
  <p:slideViewPr>
    <p:cSldViewPr>
      <p:cViewPr varScale="1">
        <p:scale>
          <a:sx n="69" d="100"/>
          <a:sy n="69" d="100"/>
        </p:scale>
        <p:origin x="-132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2/26/2013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2/26/2013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schoolacademy.telerik.com/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://www.teamviewer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1%D1%80%D0%BE%D0%B9%D0%BD%D0%B0_%D1%81%D0%B8%D1%81%D1%82%D0%B5%D0%BC%D0%B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image" Target="../media/image18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howtogeek.com/109968/6-great-tricks-for-windows-8-that-you-probably-dont-know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43.jpeg"/><Relationship Id="rId12" Type="http://schemas.openxmlformats.org/officeDocument/2006/relationships/image" Target="../media/image47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11" Type="http://schemas.openxmlformats.org/officeDocument/2006/relationships/image" Target="../media/image46.jpeg"/><Relationship Id="rId5" Type="http://schemas.microsoft.com/office/2007/relationships/hdphoto" Target="../media/hdphoto4.wdp"/><Relationship Id="rId10" Type="http://schemas.openxmlformats.org/officeDocument/2006/relationships/image" Target="../media/image45.jpeg"/><Relationship Id="rId4" Type="http://schemas.openxmlformats.org/officeDocument/2006/relationships/image" Target="../media/image41.jpeg"/><Relationship Id="rId9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microsoft.com/office/2007/relationships/hdphoto" Target="../media/hdphoto6.wdp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amp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nterprise_resource_plann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tpaint.ne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mescapes.org/4k/about_the_movie.asp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I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thern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microsoft.com/office/2007/relationships/hdphoto" Target="../media/hdphoto7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magadanski.com/uroci/html5-meter-%D1%82%D0%B0%D0%B3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97.png"/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99.jpe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Dev-C%2B%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bg-BG" dirty="0"/>
              <a:t>Подготовка за ИТ олимпиадата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50" y="4572000"/>
            <a:ext cx="3390900" cy="533400"/>
          </a:xfrm>
        </p:spPr>
        <p:txBody>
          <a:bodyPr/>
          <a:lstStyle/>
          <a:p>
            <a:r>
              <a:rPr lang="bg-BG" dirty="0" smtClean="0"/>
              <a:t>Веселин Димитров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3528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3528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5550" y="5029200"/>
            <a:ext cx="3378200" cy="461665"/>
          </a:xfrm>
        </p:spPr>
        <p:txBody>
          <a:bodyPr/>
          <a:lstStyle/>
          <a:p>
            <a:r>
              <a:rPr lang="en-US" dirty="0" smtClean="0"/>
              <a:t>Student</a:t>
            </a:r>
            <a:endParaRPr lang="en-US" dirty="0"/>
          </a:p>
        </p:txBody>
      </p:sp>
      <p:pic>
        <p:nvPicPr>
          <p:cNvPr id="17" name="Picture 5" title="Telerik Software Academy - free training for Ninja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33" y="178455"/>
            <a:ext cx="1582667" cy="172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5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778654" y="4648200"/>
            <a:ext cx="4793846" cy="1707152"/>
            <a:chOff x="3778654" y="4648200"/>
            <a:chExt cx="4793846" cy="1707152"/>
          </a:xfrm>
        </p:grpSpPr>
        <p:pic>
          <p:nvPicPr>
            <p:cNvPr id="19" name="Picture 2" descr="http://www.nextgenpe.com/media/focus-area-images/NGPE/issue-6/Technology_solutions_SM_FO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4648200"/>
              <a:ext cx="4686300" cy="1707152"/>
            </a:xfrm>
            <a:prstGeom prst="roundRect">
              <a:avLst>
                <a:gd name="adj" fmla="val 5456"/>
              </a:avLst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0081561">
              <a:off x="3778654" y="504573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4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317500">
                      <a:srgbClr val="8BD3FF">
                        <a:alpha val="20000"/>
                      </a:srgbClr>
                    </a:glow>
                  </a:effectLst>
                </a:rPr>
                <a:t>НОИТ – ИТ тест</a:t>
              </a:r>
              <a:endPara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317500">
                    <a:srgbClr val="8BD3FF">
                      <a:alpha val="20000"/>
                    </a:srgbClr>
                  </a:glow>
                </a:effectLst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sz="4800" dirty="0" smtClean="0"/>
              <a:t>Тест по информационни технологии</a:t>
            </a:r>
            <a:endParaRPr lang="en-US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TeamViewer </a:t>
            </a:r>
            <a:r>
              <a:rPr lang="ru-RU" dirty="0" smtClean="0">
                <a:effectLst/>
              </a:rPr>
              <a:t>е комплексно </a:t>
            </a:r>
            <a:r>
              <a:rPr lang="ru-RU" dirty="0">
                <a:effectLst/>
              </a:rPr>
              <a:t>решение за 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отдалечен достъп и дистанционна </a:t>
            </a:r>
            <a:r>
              <a:rPr lang="ru-RU" dirty="0" smtClean="0">
                <a:effectLst/>
              </a:rPr>
              <a:t>поддръжка</a:t>
            </a:r>
            <a:endParaRPr lang="en-US" dirty="0" smtClean="0">
              <a:effectLst/>
            </a:endParaRPr>
          </a:p>
          <a:p>
            <a:r>
              <a:rPr lang="ru-RU" dirty="0">
                <a:effectLst/>
              </a:rPr>
              <a:t>Програмата разполага с три режима на работа</a:t>
            </a:r>
            <a:r>
              <a:rPr lang="ru-RU" dirty="0" smtClean="0">
                <a:effectLst/>
              </a:rPr>
              <a:t>: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>
                <a:effectLst/>
              </a:rPr>
              <a:t>Remote control</a:t>
            </a:r>
          </a:p>
          <a:p>
            <a:pPr lvl="1"/>
            <a:r>
              <a:rPr lang="en-US" dirty="0" smtClean="0">
                <a:effectLst/>
              </a:rPr>
              <a:t>File transfer</a:t>
            </a:r>
          </a:p>
          <a:p>
            <a:pPr lvl="1"/>
            <a:r>
              <a:rPr lang="en-US" dirty="0" smtClean="0">
                <a:effectLst/>
              </a:rPr>
              <a:t>VPN</a:t>
            </a:r>
            <a:endParaRPr lang="ru-RU" dirty="0" smtClean="0">
              <a:effectLst/>
            </a:endParaRP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Teamviewer.com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29000"/>
            <a:ext cx="450272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1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Основата на една позиционна бройна система представлява: </a:t>
            </a:r>
            <a:endParaRPr lang="ru-RU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аргумент или събираемо на две естествени числа </a:t>
            </a:r>
            <a:endParaRPr lang="ru-RU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Множителят </a:t>
            </a:r>
            <a:r>
              <a:rPr lang="ru-RU" dirty="0">
                <a:effectLst/>
              </a:rPr>
              <a:t>с който се изменя стойността на цифра, преместена в съседна позиция </a:t>
            </a:r>
            <a:endParaRPr lang="ru-RU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сума или сбор на две естествени числа</a:t>
            </a:r>
            <a:r>
              <a:rPr lang="ru-RU" b="0" dirty="0">
                <a:effectLst/>
              </a:rPr>
              <a:t> </a:t>
            </a:r>
            <a:endParaRPr lang="ru-RU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множител </a:t>
            </a:r>
            <a:r>
              <a:rPr lang="ru-RU" dirty="0">
                <a:effectLst/>
              </a:rPr>
              <a:t>на две естествени числа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14498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effectLst/>
              </a:rPr>
              <a:t>Позиционни бройни системи</a:t>
            </a:r>
          </a:p>
          <a:p>
            <a:pPr lvl="1">
              <a:spcBef>
                <a:spcPts val="0"/>
              </a:spcBef>
            </a:pPr>
            <a:r>
              <a:rPr lang="ru-RU" dirty="0">
                <a:effectLst/>
              </a:rPr>
              <a:t>Позиционна бройна система е тази, при която стойността на всяка цифра се определя от нейното място в записването на числото </a:t>
            </a:r>
            <a:endParaRPr lang="ru-RU" dirty="0" smtClean="0">
              <a:effectLst/>
            </a:endParaRPr>
          </a:p>
          <a:p>
            <a:pPr lvl="1">
              <a:spcBef>
                <a:spcPts val="0"/>
              </a:spcBef>
            </a:pPr>
            <a:r>
              <a:rPr lang="ru-RU" dirty="0">
                <a:effectLst/>
              </a:rPr>
              <a:t>Броят на различните цифри, използвани в една позиционна система, се нарича </a:t>
            </a:r>
            <a:r>
              <a:rPr lang="ru-RU" dirty="0" smtClean="0">
                <a:effectLst/>
              </a:rPr>
              <a:t>основа</a:t>
            </a:r>
            <a:r>
              <a:rPr lang="ru-RU" dirty="0">
                <a:effectLst/>
              </a:rPr>
              <a:t> на тази бройна система </a:t>
            </a:r>
            <a:r>
              <a:rPr lang="ru-RU" i="1" dirty="0">
                <a:effectLst/>
              </a:rPr>
              <a:t>Q</a:t>
            </a:r>
            <a:r>
              <a:rPr lang="ru-RU" b="0" i="1" dirty="0">
                <a:effectLst/>
              </a:rPr>
              <a:t> </a:t>
            </a:r>
            <a:endParaRPr lang="ru-RU" b="0" i="1" dirty="0">
              <a:effectLst/>
            </a:endParaRPr>
          </a:p>
          <a:p>
            <a:pPr lvl="1">
              <a:spcBef>
                <a:spcPts val="0"/>
              </a:spcBef>
            </a:pPr>
            <a:endParaRPr lang="ru-RU" b="0" i="1" dirty="0">
              <a:effectLst/>
            </a:endParaRPr>
          </a:p>
          <a:p>
            <a:pPr lvl="1">
              <a:spcBef>
                <a:spcPts val="0"/>
              </a:spcBef>
            </a:pPr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http://bg.wikipedia.org/wiki/</a:t>
            </a:r>
            <a:r>
              <a:rPr lang="bg-BG" sz="2800" dirty="0" smtClean="0">
                <a:hlinkClick r:id="rId2"/>
              </a:rPr>
              <a:t>Бройна_система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09600" y="46482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55268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16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34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6324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3128914" y="37106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10930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6949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3563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7701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1669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3664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6485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8047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3086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9022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810">
            <a:off x="2110328" y="3776129"/>
            <a:ext cx="891659" cy="63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6742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0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 най-лесно в </a:t>
            </a:r>
            <a:r>
              <a:rPr lang="en-US" dirty="0" smtClean="0"/>
              <a:t>Windows 8 </a:t>
            </a:r>
            <a:r>
              <a:rPr lang="bg-BG" dirty="0" smtClean="0"/>
              <a:t>можем</a:t>
            </a:r>
            <a:r>
              <a:rPr lang="en-US" dirty="0" smtClean="0"/>
              <a:t> </a:t>
            </a:r>
            <a:r>
              <a:rPr lang="bg-BG" dirty="0" smtClean="0"/>
              <a:t>да направим скрийншот на екрана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key + Print screen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Print screen + Paint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Snipping tool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Няма такава възможност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1811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8862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166496"/>
            <a:ext cx="1240453" cy="10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key + Print Screen</a:t>
            </a:r>
            <a:endParaRPr lang="en-US" dirty="0"/>
          </a:p>
          <a:p>
            <a:pPr lvl="1"/>
            <a:r>
              <a:rPr lang="bg-BG" dirty="0" smtClean="0"/>
              <a:t>Прави </a:t>
            </a:r>
            <a:r>
              <a:rPr lang="bg-BG" dirty="0"/>
              <a:t>скрийншот </a:t>
            </a:r>
            <a:r>
              <a:rPr lang="bg-BG" dirty="0" smtClean="0"/>
              <a:t>на екрана</a:t>
            </a:r>
          </a:p>
          <a:p>
            <a:pPr lvl="1"/>
            <a:r>
              <a:rPr lang="bg-BG" dirty="0" smtClean="0"/>
              <a:t>Не са нужни допълнителни програми</a:t>
            </a:r>
            <a:endParaRPr lang="bg-BG" dirty="0"/>
          </a:p>
          <a:p>
            <a:pPr lvl="1"/>
            <a:r>
              <a:rPr lang="bg-BG" dirty="0" smtClean="0"/>
              <a:t>Запазва ги автоматично в </a:t>
            </a:r>
            <a:r>
              <a:rPr lang="en-US" dirty="0" smtClean="0"/>
              <a:t>Pictures/Screenshots</a:t>
            </a:r>
          </a:p>
          <a:p>
            <a:pPr lvl="1"/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http://www.howtogeek.com/109968/6-great-tricks-for-windows-8-that-you-probably-dont-know</a:t>
            </a:r>
            <a:endParaRPr lang="bg-BG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19400"/>
            <a:ext cx="2082597" cy="20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Кое от изброените не е </a:t>
            </a:r>
            <a:r>
              <a:rPr lang="en-US" dirty="0"/>
              <a:t>source-control </a:t>
            </a:r>
            <a:r>
              <a:rPr lang="bg-BG" dirty="0"/>
              <a:t>система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SVN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GIT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TFS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Google Drive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247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696691"/>
            <a:ext cx="21336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318941"/>
            <a:ext cx="2987043" cy="1247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38" y="19050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Source-control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sz="3000" dirty="0">
                <a:effectLst/>
              </a:rPr>
              <a:t>хранилище </a:t>
            </a:r>
            <a:r>
              <a:rPr lang="bg-BG" sz="3000" dirty="0" smtClean="0">
                <a:effectLst/>
              </a:rPr>
              <a:t>за </a:t>
            </a:r>
            <a:r>
              <a:rPr lang="ru-RU" sz="3000" dirty="0" smtClean="0">
                <a:effectLst/>
              </a:rPr>
              <a:t>приложения </a:t>
            </a:r>
            <a:r>
              <a:rPr lang="ru-RU" sz="3000" dirty="0">
                <a:effectLst/>
              </a:rPr>
              <a:t>в процес на разработка, </a:t>
            </a:r>
            <a:r>
              <a:rPr lang="ru-RU" sz="3000" dirty="0" smtClean="0">
                <a:effectLst/>
              </a:rPr>
              <a:t>което дава възможност </a:t>
            </a:r>
            <a:r>
              <a:rPr lang="ru-RU" sz="3000" dirty="0">
                <a:effectLst/>
              </a:rPr>
              <a:t>на много хора работещи върху един проект да </a:t>
            </a:r>
            <a:r>
              <a:rPr lang="ru-RU" sz="3000" dirty="0" smtClean="0">
                <a:effectLst/>
              </a:rPr>
              <a:t>работят, като записват направените промени</a:t>
            </a:r>
            <a:endParaRPr lang="en-US" sz="3000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Google </a:t>
            </a:r>
            <a:r>
              <a:rPr lang="en-US" dirty="0"/>
              <a:t>Drive</a:t>
            </a:r>
          </a:p>
          <a:p>
            <a:pPr lvl="1"/>
            <a:r>
              <a:rPr lang="ru-RU" dirty="0">
                <a:effectLst/>
              </a:rPr>
              <a:t>виртуален облак за съхранение, който може да използвате, за да пренасяте файловете си навсякъде и да имате достъп от който и да е компютър или мобилно устройство</a:t>
            </a:r>
            <a:r>
              <a:rPr lang="bg-BG" dirty="0" smtClean="0"/>
              <a:t>Не </a:t>
            </a:r>
            <a:r>
              <a:rPr lang="bg-BG" dirty="0" smtClean="0"/>
              <a:t>късаят пряко </a:t>
            </a:r>
            <a:r>
              <a:rPr lang="bg-BG" dirty="0" smtClean="0"/>
              <a:t>функционалност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876800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603079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Хардуерни въпроси</a:t>
            </a:r>
            <a:endParaRPr lang="bg-BG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20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33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е ГРЕШНО за </a:t>
            </a:r>
            <a:r>
              <a:rPr lang="en-US" dirty="0" smtClean="0"/>
              <a:t>Run-length </a:t>
            </a:r>
            <a:r>
              <a:rPr lang="bg-BG" dirty="0" smtClean="0"/>
              <a:t>кодирането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кодират даден стринг в RLE </a:t>
            </a:r>
            <a:r>
              <a:rPr lang="ru-RU" dirty="0" smtClean="0">
                <a:effectLst/>
              </a:rPr>
              <a:t>списък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декодират RLE списък до </a:t>
            </a:r>
            <a:r>
              <a:rPr lang="ru-RU" dirty="0" smtClean="0">
                <a:effectLst/>
              </a:rPr>
              <a:t>стринг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вмъкват един RLE списък на произволна позиция в </a:t>
            </a:r>
            <a:r>
              <a:rPr lang="ru-RU" dirty="0" smtClean="0">
                <a:effectLst/>
              </a:rPr>
              <a:t>друг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Съпоставя </a:t>
            </a:r>
            <a:r>
              <a:rPr lang="bg-BG" dirty="0"/>
              <a:t>кодове с променлива дължина на символи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Run-length encoding (RLE) кодира поредица еднакви битове чрез двойката </a:t>
            </a:r>
            <a:r>
              <a:rPr lang="en-US" dirty="0"/>
              <a:t>{</a:t>
            </a:r>
            <a:r>
              <a:rPr lang="ru-RU" dirty="0"/>
              <a:t>битове, брой</a:t>
            </a:r>
            <a:r>
              <a:rPr lang="en-US" dirty="0"/>
              <a:t>}</a:t>
            </a:r>
            <a:endParaRPr lang="ru-RU" dirty="0"/>
          </a:p>
          <a:p>
            <a:pPr lvl="1"/>
            <a:r>
              <a:rPr lang="bg-BG" dirty="0"/>
              <a:t>п</a:t>
            </a:r>
            <a:r>
              <a:rPr lang="bg-BG" dirty="0" smtClean="0"/>
              <a:t>р. </a:t>
            </a:r>
            <a:r>
              <a:rPr lang="en-US" dirty="0">
                <a:effectLst/>
              </a:rPr>
              <a:t> </a:t>
            </a:r>
            <a:r>
              <a:rPr lang="bg-BG" dirty="0">
                <a:effectLst/>
              </a:rPr>
              <a:t>з</a:t>
            </a:r>
            <a:r>
              <a:rPr lang="bg-BG" dirty="0" smtClean="0">
                <a:effectLst/>
              </a:rPr>
              <a:t>а </a:t>
            </a:r>
            <a:r>
              <a:rPr lang="en-US" dirty="0" smtClean="0">
                <a:effectLst/>
              </a:rPr>
              <a:t>RLE </a:t>
            </a:r>
            <a:r>
              <a:rPr lang="bg-BG" dirty="0" smtClean="0">
                <a:effectLst/>
              </a:rPr>
              <a:t>списък</a:t>
            </a:r>
            <a:r>
              <a:rPr lang="en-US" dirty="0" smtClean="0">
                <a:effectLst/>
              </a:rPr>
              <a:t> -</a:t>
            </a:r>
            <a:r>
              <a:rPr lang="bg-BG" dirty="0" smtClean="0">
                <a:effectLst/>
              </a:rPr>
              <a:t> </a:t>
            </a:r>
            <a:r>
              <a:rPr lang="bg-BG" dirty="0">
                <a:effectLst/>
              </a:rPr>
              <a:t>(4,</a:t>
            </a:r>
            <a:r>
              <a:rPr lang="en-US" dirty="0">
                <a:effectLst/>
              </a:rPr>
              <a:t>A) (4,B) (3,C) (2,A)</a:t>
            </a:r>
            <a:r>
              <a:rPr lang="en-US" b="0" dirty="0">
                <a:effectLst/>
              </a:rPr>
              <a:t> </a:t>
            </a:r>
            <a:endParaRPr lang="bg-BG" dirty="0" smtClean="0"/>
          </a:p>
          <a:p>
            <a:r>
              <a:rPr lang="bg-BG" dirty="0"/>
              <a:t>Шенън-Фано кодиране</a:t>
            </a:r>
            <a:endParaRPr lang="en-US" dirty="0"/>
          </a:p>
          <a:p>
            <a:pPr lvl="1"/>
            <a:r>
              <a:rPr lang="bg-BG" dirty="0"/>
              <a:t>Съпоставя кодове с променлива дължина на символи</a:t>
            </a:r>
          </a:p>
          <a:p>
            <a:pPr lvl="2"/>
            <a:r>
              <a:rPr lang="bg-BG" dirty="0"/>
              <a:t>Спрямо честота на </a:t>
            </a:r>
            <a:r>
              <a:rPr lang="bg-BG" dirty="0" smtClean="0"/>
              <a:t>срещане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11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165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6749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7238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5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текстов редактор се използва за писане на програмен код?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NodePad++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Word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WordPad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LibreOffice</a:t>
            </a:r>
            <a:r>
              <a:rPr lang="en-US" dirty="0" smtClean="0"/>
              <a:t> Text Document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3053" y="210502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NodePad</a:t>
            </a:r>
            <a:r>
              <a:rPr lang="en-US" dirty="0" smtClean="0"/>
              <a:t>++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>
                <a:effectLst/>
              </a:rPr>
              <a:t> Notepad++ е текстов редактор и редактор на сорс код за MS Windows операционни </a:t>
            </a:r>
            <a:r>
              <a:rPr lang="ru-RU" dirty="0" smtClean="0">
                <a:effectLst/>
              </a:rPr>
              <a:t>системи</a:t>
            </a:r>
            <a:endParaRPr lang="en-US" dirty="0" smtClean="0">
              <a:effectLst/>
            </a:endParaRP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>
                <a:effectLst/>
              </a:rPr>
              <a:t>Notepad++ е с отворен код и поддържа множество програмни </a:t>
            </a:r>
            <a:r>
              <a:rPr lang="ru-RU" dirty="0" smtClean="0">
                <a:effectLst/>
              </a:rPr>
              <a:t>езици</a:t>
            </a:r>
            <a:endParaRPr lang="en-US" dirty="0" smtClean="0">
              <a:effectLst/>
            </a:endParaRP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>
                <a:effectLst/>
              </a:rPr>
              <a:t>Разпространява се под лиценза </a:t>
            </a:r>
            <a:r>
              <a:rPr lang="ru-RU" dirty="0" smtClean="0">
                <a:effectLst/>
              </a:rPr>
              <a:t>GPL</a:t>
            </a:r>
            <a:endParaRPr lang="en-US" dirty="0" smtClean="0">
              <a:effectLst/>
            </a:endParaRP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>
              <a:effectLst/>
            </a:endParaRP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>
                <a:hlinkClick r:id="rId2"/>
              </a:rPr>
              <a:t>http://notepad-plus-plus.org/</a:t>
            </a:r>
            <a:r>
              <a:rPr lang="en-US" sz="2800" dirty="0" smtClean="0"/>
              <a:t> </a:t>
            </a:r>
            <a:endParaRPr lang="bg-BG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2667" y="4495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17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90599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7983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644380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609600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4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</a:t>
            </a:r>
            <a:r>
              <a:rPr lang="bg-BG" dirty="0" smtClean="0"/>
              <a:t>от изброените софтуерни продукти не е графичен редактор?</a:t>
            </a:r>
            <a:endParaRPr lang="bg-BG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CorelDraw </a:t>
            </a:r>
            <a:endParaRPr lang="bg-BG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GIMP</a:t>
            </a: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 smtClean="0"/>
              <a:t>Paint.NET</a:t>
            </a:r>
            <a:endParaRPr lang="en-US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 smtClean="0"/>
              <a:t>Adobe </a:t>
            </a:r>
            <a:r>
              <a:rPr lang="en-US" dirty="0" err="1" smtClean="0"/>
              <a:t>PhotoShop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 smtClean="0"/>
              <a:t>WinAmp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247" y="5098473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14575"/>
            <a:ext cx="24765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095875"/>
            <a:ext cx="2476500" cy="14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Всички изброени приложения, освен </a:t>
            </a:r>
            <a:r>
              <a:rPr lang="en-US" dirty="0" smtClean="0"/>
              <a:t>WinAmp </a:t>
            </a:r>
            <a:r>
              <a:rPr lang="bg-BG" dirty="0" smtClean="0"/>
              <a:t>са </a:t>
            </a:r>
            <a:r>
              <a:rPr lang="bg-BG" dirty="0"/>
              <a:t>графични редактори</a:t>
            </a:r>
          </a:p>
          <a:p>
            <a:pPr lvl="1"/>
            <a:r>
              <a:rPr lang="en-US" dirty="0" smtClean="0"/>
              <a:t>WinAmp </a:t>
            </a:r>
            <a:r>
              <a:rPr lang="bg-BG" dirty="0" smtClean="0"/>
              <a:t>е плеър за слушане на музика</a:t>
            </a:r>
          </a:p>
          <a:p>
            <a:pPr lvl="1"/>
            <a:endParaRPr lang="bg-BG" dirty="0" smtClean="0"/>
          </a:p>
          <a:p>
            <a:pPr lvl="1"/>
            <a:endParaRPr lang="bg-BG" dirty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Информация:</a:t>
            </a:r>
          </a:p>
          <a:p>
            <a:pPr lvl="2"/>
            <a:r>
              <a:rPr lang="en-US" dirty="0" smtClean="0">
                <a:hlinkClick r:id="rId2"/>
              </a:rPr>
              <a:t>http://www.winamp.com/</a:t>
            </a:r>
            <a:endParaRPr lang="bg-BG" dirty="0" smtClean="0"/>
          </a:p>
          <a:p>
            <a:pPr lvl="2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16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86499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56267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8705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8706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8950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107928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8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съвременните компютри се използват няколко основни архитектури за набори </a:t>
            </a:r>
            <a:r>
              <a:rPr lang="ru-RU" dirty="0" smtClean="0"/>
              <a:t>команди. Коя съдържа най-голям брой команди</a:t>
            </a:r>
            <a:r>
              <a:rPr lang="en-US" dirty="0" smtClean="0"/>
              <a:t> </a:t>
            </a:r>
            <a:r>
              <a:rPr lang="ru-RU" dirty="0" smtClean="0"/>
              <a:t>(инструкции)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CISC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RISC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MISC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VLIW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124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прави следния </a:t>
            </a:r>
            <a:r>
              <a:rPr lang="en-US" dirty="0" smtClean="0"/>
              <a:t>SQL </a:t>
            </a:r>
            <a:r>
              <a:rPr lang="bg-BG" dirty="0" smtClean="0"/>
              <a:t>код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Изтрива всички записи с посочената заплата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Избира първото име на слу-</a:t>
            </a:r>
          </a:p>
          <a:p>
            <a:pPr marL="357188" lvl="1" indent="0">
              <a:buNone/>
            </a:pPr>
            <a:r>
              <a:rPr lang="bg-BG" dirty="0"/>
              <a:t>ж</a:t>
            </a:r>
            <a:r>
              <a:rPr lang="bg-BG" dirty="0" smtClean="0"/>
              <a:t>ителите с посочената заплата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Избира </a:t>
            </a:r>
            <a:r>
              <a:rPr lang="bg-BG" dirty="0"/>
              <a:t>първото име на слу-</a:t>
            </a:r>
          </a:p>
          <a:p>
            <a:pPr marL="357188" lvl="1" indent="0">
              <a:buNone/>
            </a:pPr>
            <a:r>
              <a:rPr lang="bg-BG" dirty="0"/>
              <a:t>жителите </a:t>
            </a:r>
            <a:r>
              <a:rPr lang="bg-BG" dirty="0" smtClean="0"/>
              <a:t>със заплата различна</a:t>
            </a:r>
          </a:p>
          <a:p>
            <a:pPr marL="357188" lvl="1" indent="0">
              <a:buNone/>
            </a:pPr>
            <a:r>
              <a:rPr lang="bg-BG" dirty="0" smtClean="0"/>
              <a:t>о</a:t>
            </a:r>
            <a:r>
              <a:rPr lang="bg-BG" dirty="0"/>
              <a:t>т</a:t>
            </a:r>
            <a:r>
              <a:rPr lang="bg-BG" dirty="0" smtClean="0"/>
              <a:t> посочената</a:t>
            </a:r>
          </a:p>
          <a:p>
            <a:pPr lvl="1"/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217516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8400" y="2209800"/>
            <a:ext cx="25908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FirstName FROM Employees WHERE Salary IN (25000, 14000, 12500, 23600)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1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Верният отговор е, че заявката избира пъвото име на служителите, чийто заплата е равна на посочената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12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081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изброените софтуерни продукти НЕ Е представител на </a:t>
            </a:r>
            <a:r>
              <a:rPr lang="en-US" dirty="0" smtClean="0"/>
              <a:t>BPM</a:t>
            </a:r>
            <a:r>
              <a:rPr lang="bg-BG" dirty="0" smtClean="0"/>
              <a:t> </a:t>
            </a:r>
            <a:r>
              <a:rPr lang="bg-BG" dirty="0" smtClean="0"/>
              <a:t>системите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Bussiness</a:t>
            </a:r>
            <a:r>
              <a:rPr lang="en-US" dirty="0" smtClean="0"/>
              <a:t> First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Automate BPM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Teamworks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Ingenuus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EnterpriseOne</a:t>
            </a:r>
            <a:r>
              <a:rPr lang="en-US" dirty="0"/>
              <a:t> </a:t>
            </a:r>
            <a:r>
              <a:rPr lang="en-US" dirty="0" smtClean="0"/>
              <a:t>Small </a:t>
            </a:r>
            <a:r>
              <a:rPr lang="en-US" dirty="0" err="1" smtClean="0"/>
              <a:t>Bussiness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EnterpriseOne</a:t>
            </a:r>
            <a:r>
              <a:rPr lang="en-US" dirty="0"/>
              <a:t> Small </a:t>
            </a:r>
            <a:r>
              <a:rPr lang="en-US" dirty="0" err="1" smtClean="0"/>
              <a:t>Bussiness</a:t>
            </a:r>
            <a:endParaRPr lang="en-US" dirty="0" smtClean="0"/>
          </a:p>
          <a:p>
            <a:pPr lvl="1"/>
            <a:r>
              <a:rPr lang="bg-BG" dirty="0" smtClean="0"/>
              <a:t>Система </a:t>
            </a:r>
            <a:r>
              <a:rPr lang="bg-BG" dirty="0" smtClean="0"/>
              <a:t>за </a:t>
            </a:r>
            <a:r>
              <a:rPr lang="ru-RU" dirty="0" smtClean="0">
                <a:effectLst/>
              </a:rPr>
              <a:t>управление </a:t>
            </a:r>
            <a:r>
              <a:rPr lang="ru-RU" dirty="0">
                <a:effectLst/>
              </a:rPr>
              <a:t>на </a:t>
            </a:r>
            <a:r>
              <a:rPr lang="ru-RU" dirty="0" smtClean="0">
                <a:effectLst/>
              </a:rPr>
              <a:t>бизнеса</a:t>
            </a:r>
            <a:r>
              <a:rPr lang="en-US" dirty="0" smtClean="0">
                <a:effectLst/>
              </a:rPr>
              <a:t>(ERP)</a:t>
            </a:r>
          </a:p>
          <a:p>
            <a:pPr lvl="1"/>
            <a:r>
              <a:rPr lang="bg-BG" dirty="0" smtClean="0"/>
              <a:t>Не </a:t>
            </a:r>
            <a:r>
              <a:rPr lang="bg-BG" dirty="0" smtClean="0"/>
              <a:t>е </a:t>
            </a:r>
            <a:r>
              <a:rPr lang="en-US" dirty="0" smtClean="0"/>
              <a:t>BPM</a:t>
            </a:r>
            <a:r>
              <a:rPr lang="bg-BG" dirty="0" smtClean="0"/>
              <a:t> </a:t>
            </a:r>
            <a:r>
              <a:rPr lang="bg-BG" dirty="0" smtClean="0"/>
              <a:t>система</a:t>
            </a:r>
            <a:endParaRPr lang="bg-BG" dirty="0"/>
          </a:p>
          <a:p>
            <a:pPr lvl="1"/>
            <a:r>
              <a:rPr lang="ru-RU" dirty="0">
                <a:effectLst/>
              </a:rPr>
              <a:t>предназначено за малки и средни фирми от всички </a:t>
            </a:r>
            <a:r>
              <a:rPr lang="ru-RU" dirty="0" smtClean="0">
                <a:effectLst/>
              </a:rPr>
              <a:t>браншове</a:t>
            </a:r>
            <a:endParaRPr lang="en-US" dirty="0" smtClean="0">
              <a:effectLst/>
            </a:endParaRPr>
          </a:p>
          <a:p>
            <a:pPr lvl="1"/>
            <a:endParaRPr lang="en-US" dirty="0" smtClean="0">
              <a:effectLst/>
            </a:endParaRPr>
          </a:p>
          <a:p>
            <a:pPr lvl="1"/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http://en.wikipedia.org/wiki/Enterprise_resource_planning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9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46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Кое от следните не е система за изработка на </a:t>
            </a:r>
            <a:r>
              <a:rPr lang="bg-BG" dirty="0" smtClean="0"/>
              <a:t>презентации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Paint.NET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Microsoft PowerPoint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OpenOffice Impress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Prezi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8431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9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Paint.NET</a:t>
            </a:r>
          </a:p>
          <a:p>
            <a:pPr lvl="1"/>
            <a:r>
              <a:rPr lang="ru-RU" dirty="0" smtClean="0"/>
              <a:t>Програма </a:t>
            </a:r>
            <a:r>
              <a:rPr lang="ru-RU" dirty="0"/>
              <a:t>за обработка на графични </a:t>
            </a:r>
            <a:r>
              <a:rPr lang="ru-RU" dirty="0" smtClean="0"/>
              <a:t>формати</a:t>
            </a:r>
            <a:endParaRPr lang="en-US" dirty="0" smtClean="0"/>
          </a:p>
          <a:p>
            <a:pPr lvl="1"/>
            <a:r>
              <a:rPr lang="ru-RU" dirty="0" smtClean="0"/>
              <a:t>Комфортна </a:t>
            </a:r>
            <a:r>
              <a:rPr lang="ru-RU" dirty="0"/>
              <a:t>и лесна за употреба алтернатива на Microsoft </a:t>
            </a:r>
            <a:r>
              <a:rPr lang="ru-RU" dirty="0" smtClean="0"/>
              <a:t>Paint</a:t>
            </a:r>
            <a:endParaRPr lang="en-US" dirty="0" smtClean="0"/>
          </a:p>
          <a:p>
            <a:pPr lvl="1"/>
            <a:r>
              <a:rPr lang="bg-BG" dirty="0" smtClean="0"/>
              <a:t>Не може да изготвя презентации</a:t>
            </a:r>
          </a:p>
          <a:p>
            <a:pPr lvl="1"/>
            <a:endParaRPr lang="en-US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http://www.getpaint.net/</a:t>
            </a:r>
            <a:r>
              <a:rPr lang="en-US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1981199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12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343275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663294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416877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238932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Колко </a:t>
            </a:r>
            <a:r>
              <a:rPr lang="en-US" dirty="0" smtClean="0"/>
              <a:t>GB </a:t>
            </a:r>
            <a:r>
              <a:rPr lang="bg-BG" dirty="0" smtClean="0"/>
              <a:t>е първият </a:t>
            </a:r>
            <a:r>
              <a:rPr lang="en-US" dirty="0" smtClean="0"/>
              <a:t>UltraHD (4K) </a:t>
            </a:r>
            <a:r>
              <a:rPr lang="bg-BG" dirty="0" smtClean="0"/>
              <a:t>филм на пазара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4о</a:t>
            </a:r>
            <a:r>
              <a:rPr lang="en-US" dirty="0" smtClean="0"/>
              <a:t>GB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80GB</a:t>
            </a:r>
            <a:endParaRPr lang="bg-BG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256GB</a:t>
            </a:r>
            <a:endParaRPr lang="bg-BG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120GB</a:t>
            </a:r>
            <a:endParaRPr lang="bg-BG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4.7GB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657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Complex Instruction Set </a:t>
            </a:r>
            <a:r>
              <a:rPr lang="en-US" dirty="0" smtClean="0">
                <a:effectLst/>
              </a:rPr>
              <a:t>Command</a:t>
            </a:r>
          </a:p>
          <a:p>
            <a:pPr lvl="1"/>
            <a:r>
              <a:rPr lang="ru-RU" dirty="0"/>
              <a:t>К</a:t>
            </a:r>
            <a:r>
              <a:rPr lang="ru-RU" dirty="0" smtClean="0"/>
              <a:t>ласическа </a:t>
            </a:r>
            <a:r>
              <a:rPr lang="ru-RU" dirty="0"/>
              <a:t>архитектура, характеризираща се с голям набор команди. Благодарение на това, процесорите  изпълняват разнообразни задачи по обработката на </a:t>
            </a:r>
            <a:r>
              <a:rPr lang="ru-RU" dirty="0" smtClean="0"/>
              <a:t>данни</a:t>
            </a:r>
            <a:endParaRPr lang="en-US" dirty="0" smtClean="0"/>
          </a:p>
          <a:p>
            <a:pPr lvl="1"/>
            <a:r>
              <a:rPr lang="bg-BG" dirty="0">
                <a:effectLst/>
              </a:rPr>
              <a:t>Основни характеристики</a:t>
            </a:r>
            <a:r>
              <a:rPr lang="bg-BG" dirty="0" smtClean="0">
                <a:effectLst/>
              </a:rPr>
              <a:t>:</a:t>
            </a:r>
            <a:endParaRPr lang="en-US" dirty="0" smtClean="0">
              <a:effectLst/>
            </a:endParaRPr>
          </a:p>
          <a:p>
            <a:pPr lvl="2"/>
            <a:r>
              <a:rPr lang="ru-RU" dirty="0" smtClean="0">
                <a:effectLst/>
              </a:rPr>
              <a:t>Малък </a:t>
            </a:r>
            <a:r>
              <a:rPr lang="ru-RU" dirty="0">
                <a:effectLst/>
              </a:rPr>
              <a:t>брой </a:t>
            </a:r>
            <a:r>
              <a:rPr lang="ru-RU" dirty="0" smtClean="0">
                <a:effectLst/>
              </a:rPr>
              <a:t>регистри</a:t>
            </a:r>
            <a:endParaRPr lang="en-US" dirty="0" smtClean="0">
              <a:effectLst/>
            </a:endParaRPr>
          </a:p>
          <a:p>
            <a:pPr lvl="2"/>
            <a:r>
              <a:rPr lang="bg-BG" dirty="0">
                <a:effectLst/>
              </a:rPr>
              <a:t>Голямо </a:t>
            </a:r>
            <a:r>
              <a:rPr lang="bg-BG" dirty="0" smtClean="0">
                <a:effectLst/>
              </a:rPr>
              <a:t>количество: </a:t>
            </a:r>
            <a:r>
              <a:rPr lang="bg-BG" dirty="0">
                <a:effectLst/>
              </a:rPr>
              <a:t>машинни </a:t>
            </a:r>
            <a:r>
              <a:rPr lang="bg-BG" dirty="0" smtClean="0">
                <a:effectLst/>
              </a:rPr>
              <a:t>команди,</a:t>
            </a:r>
            <a:r>
              <a:rPr lang="bg-BG" dirty="0">
                <a:effectLst/>
              </a:rPr>
              <a:t> </a:t>
            </a:r>
            <a:r>
              <a:rPr lang="bg-BG" dirty="0" smtClean="0">
                <a:effectLst/>
              </a:rPr>
              <a:t>методи за адресация, </a:t>
            </a:r>
            <a:r>
              <a:rPr lang="ru-RU" dirty="0" smtClean="0">
                <a:effectLst/>
              </a:rPr>
              <a:t>формати </a:t>
            </a:r>
            <a:r>
              <a:rPr lang="ru-RU" dirty="0">
                <a:effectLst/>
              </a:rPr>
              <a:t>за команди с различна дължина</a:t>
            </a:r>
            <a:endParaRPr lang="bg-BG" dirty="0" smtClean="0">
              <a:effectLst/>
            </a:endParaRPr>
          </a:p>
          <a:p>
            <a:pPr lvl="2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TimeScapes: The Movie</a:t>
            </a:r>
          </a:p>
          <a:p>
            <a:pPr lvl="1"/>
            <a:r>
              <a:rPr lang="en-US" sz="2800" dirty="0" smtClean="0"/>
              <a:t>TimeScapes e </a:t>
            </a:r>
            <a:r>
              <a:rPr lang="bg-BG" sz="2800" dirty="0" smtClean="0"/>
              <a:t>записан в 4К резолюция (4096</a:t>
            </a:r>
            <a:r>
              <a:rPr lang="en-US" sz="2800" dirty="0" smtClean="0"/>
              <a:t>x2304</a:t>
            </a:r>
            <a:r>
              <a:rPr lang="bg-BG" sz="2800" dirty="0" smtClean="0"/>
              <a:t>)</a:t>
            </a:r>
            <a:endParaRPr lang="bg-BG" sz="2800" dirty="0" smtClean="0"/>
          </a:p>
          <a:p>
            <a:pPr lvl="1"/>
            <a:r>
              <a:rPr lang="ru-RU" sz="2800" dirty="0"/>
              <a:t>първият филм в </a:t>
            </a:r>
            <a:r>
              <a:rPr lang="ru-RU" sz="2800" dirty="0" smtClean="0"/>
              <a:t>света</a:t>
            </a:r>
            <a:r>
              <a:rPr lang="en-US" sz="2800" dirty="0" smtClean="0"/>
              <a:t>, </a:t>
            </a:r>
            <a:r>
              <a:rPr lang="bg-BG" sz="2800" dirty="0" smtClean="0"/>
              <a:t>който се продава с </a:t>
            </a:r>
            <a:r>
              <a:rPr lang="ru-RU" sz="2800" dirty="0" smtClean="0"/>
              <a:t>4K резолюция</a:t>
            </a:r>
          </a:p>
          <a:p>
            <a:pPr lvl="1"/>
            <a:endParaRPr lang="ru-RU" sz="2800" dirty="0"/>
          </a:p>
          <a:p>
            <a:pPr lvl="1"/>
            <a:r>
              <a:rPr lang="bg-BG" sz="2800" dirty="0" smtClean="0"/>
              <a:t>Информация</a:t>
            </a:r>
            <a:r>
              <a:rPr lang="bg-BG" sz="2800" dirty="0"/>
              <a:t>: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smtClean="0">
                <a:hlinkClick r:id="rId2"/>
              </a:rPr>
              <a:t>http://www.timescapes.org/4k/about_the_movie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15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протоколи не е от Транспортния слой на </a:t>
            </a:r>
            <a:r>
              <a:rPr lang="en-US" dirty="0" smtClean="0"/>
              <a:t>OSI </a:t>
            </a:r>
            <a:r>
              <a:rPr lang="bg-BG" dirty="0" smtClean="0"/>
              <a:t>модела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TCP</a:t>
            </a:r>
            <a:r>
              <a:rPr lang="en-US" b="0" dirty="0" smtClean="0">
                <a:effectLst/>
              </a:rPr>
              <a:t> </a:t>
            </a:r>
            <a:endParaRPr lang="bg-BG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UDP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SCTP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DCCP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4641273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effectLst/>
              </a:rPr>
              <a:t>Internet </a:t>
            </a:r>
            <a:r>
              <a:rPr lang="bg-BG" dirty="0" smtClean="0">
                <a:effectLst/>
              </a:rPr>
              <a:t>Protocol</a:t>
            </a:r>
            <a:r>
              <a:rPr lang="en-US" dirty="0" smtClean="0">
                <a:effectLst/>
              </a:rPr>
              <a:t> e </a:t>
            </a:r>
            <a:r>
              <a:rPr lang="ru-RU" dirty="0">
                <a:effectLst/>
              </a:rPr>
              <a:t>протокол за комуникация, който стои в основата на </a:t>
            </a:r>
            <a:r>
              <a:rPr lang="ru-RU" dirty="0" smtClean="0">
                <a:effectLst/>
              </a:rPr>
              <a:t>Интернет</a:t>
            </a:r>
          </a:p>
          <a:p>
            <a:pPr lvl="1"/>
            <a:r>
              <a:rPr lang="ru-RU" dirty="0" smtClean="0">
                <a:effectLst/>
              </a:rPr>
              <a:t>Спада към Мрожовия слой на </a:t>
            </a:r>
            <a:r>
              <a:rPr lang="en-US" dirty="0" smtClean="0">
                <a:effectLst/>
              </a:rPr>
              <a:t>OSI </a:t>
            </a:r>
            <a:r>
              <a:rPr lang="bg-BG" dirty="0" smtClean="0">
                <a:effectLst/>
              </a:rPr>
              <a:t>модела</a:t>
            </a:r>
            <a:endParaRPr lang="bg-BG" dirty="0">
              <a:effectLst/>
            </a:endParaRPr>
          </a:p>
          <a:p>
            <a:pPr lvl="1"/>
            <a:r>
              <a:rPr lang="ru-RU" dirty="0" smtClean="0">
                <a:effectLst/>
              </a:rPr>
              <a:t>позвол</a:t>
            </a:r>
            <a:r>
              <a:rPr lang="bg-BG" dirty="0" smtClean="0">
                <a:effectLst/>
              </a:rPr>
              <a:t>ява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адресация на информацията, която се изпраща по мрежата </a:t>
            </a:r>
            <a:endParaRPr lang="ru-RU" dirty="0" smtClean="0">
              <a:effectLst/>
            </a:endParaRPr>
          </a:p>
          <a:p>
            <a:pPr lvl="1"/>
            <a:r>
              <a:rPr lang="ru-RU" dirty="0">
                <a:effectLst/>
              </a:rPr>
              <a:t>Когато се изпраща информация през мрежата, тя се разделя на малки </a:t>
            </a:r>
            <a:r>
              <a:rPr lang="ru-RU" dirty="0" smtClean="0">
                <a:effectLst/>
              </a:rPr>
              <a:t>пакети, </a:t>
            </a:r>
            <a:r>
              <a:rPr lang="ru-RU" dirty="0">
                <a:effectLst/>
              </a:rPr>
              <a:t>наречени IP пакети</a:t>
            </a:r>
            <a:endParaRPr lang="ru-RU" dirty="0" smtClean="0">
              <a:effectLst/>
            </a:endParaRPr>
          </a:p>
          <a:p>
            <a:pPr lvl="1"/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http://bg.wikipedia.org/wiki/IP</a:t>
            </a:r>
            <a:r>
              <a:rPr lang="bg-BG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354764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159260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057638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09600" y="1972038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180394">
            <a:off x="813307" y="3051066"/>
            <a:ext cx="3452190" cy="3061130"/>
            <a:chOff x="838200" y="2805288"/>
            <a:chExt cx="3539067" cy="3519312"/>
          </a:xfrm>
        </p:grpSpPr>
        <p:pic>
          <p:nvPicPr>
            <p:cNvPr id="19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829858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1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изброените </a:t>
            </a:r>
            <a:r>
              <a:rPr lang="en-US" dirty="0" smtClean="0"/>
              <a:t>web </a:t>
            </a:r>
            <a:r>
              <a:rPr lang="bg-BG" dirty="0" smtClean="0"/>
              <a:t>сайтове не е социална мрежа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Facebook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LinkedIn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Wikipedia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MyLife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Netlog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362200"/>
            <a:ext cx="1471694" cy="1471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72" y="4433454"/>
            <a:ext cx="3737244" cy="1866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24" y="2819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4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Wikipedia </a:t>
            </a:r>
            <a:r>
              <a:rPr lang="bg-BG" dirty="0" smtClean="0"/>
              <a:t>е най-голямата онлайн енциклопедия</a:t>
            </a:r>
            <a:endParaRPr lang="en-US" dirty="0"/>
          </a:p>
          <a:p>
            <a:pPr lvl="1"/>
            <a:r>
              <a:rPr lang="bg-BG" dirty="0" smtClean="0"/>
              <a:t>Всеки може да я редактира</a:t>
            </a:r>
          </a:p>
          <a:p>
            <a:pPr lvl="1"/>
            <a:r>
              <a:rPr lang="ru-RU" dirty="0">
                <a:effectLst/>
              </a:rPr>
              <a:t>И</a:t>
            </a:r>
            <a:r>
              <a:rPr lang="ru-RU" dirty="0" smtClean="0">
                <a:effectLst/>
              </a:rPr>
              <a:t>ма </a:t>
            </a:r>
            <a:r>
              <a:rPr lang="ru-RU" dirty="0">
                <a:effectLst/>
              </a:rPr>
              <a:t>над 20 милиона </a:t>
            </a:r>
            <a:r>
              <a:rPr lang="ru-RU" dirty="0" smtClean="0">
                <a:effectLst/>
              </a:rPr>
              <a:t>статии</a:t>
            </a:r>
          </a:p>
          <a:p>
            <a:pPr lvl="1"/>
            <a:r>
              <a:rPr lang="ru-RU" dirty="0">
                <a:effectLst/>
              </a:rPr>
              <a:t>Съществуват над 270 </a:t>
            </a:r>
            <a:r>
              <a:rPr lang="ru-RU" dirty="0" smtClean="0">
                <a:effectLst/>
              </a:rPr>
              <a:t>разноезични</a:t>
            </a:r>
            <a:r>
              <a:rPr lang="ru-RU" dirty="0">
                <a:effectLst/>
              </a:rPr>
              <a:t> версии на Уикипедия</a:t>
            </a:r>
            <a:endParaRPr lang="bg-BG" dirty="0" smtClean="0"/>
          </a:p>
          <a:p>
            <a:endParaRPr lang="en-US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en.wikipedia.org</a:t>
            </a:r>
            <a:r>
              <a:rPr lang="en-US" sz="2800" dirty="0" smtClean="0"/>
              <a:t> </a:t>
            </a:r>
            <a:endParaRPr lang="bg-BG" sz="2800" dirty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26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>
                <a:effectLst/>
              </a:rPr>
              <a:t>Ethernet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Протокол за локални мрежи </a:t>
            </a:r>
            <a:endParaRPr lang="bg-BG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П</a:t>
            </a:r>
            <a:r>
              <a:rPr lang="ru-RU" dirty="0" smtClean="0">
                <a:effectLst/>
              </a:rPr>
              <a:t>ротокол </a:t>
            </a:r>
            <a:r>
              <a:rPr lang="ru-RU" dirty="0">
                <a:effectLst/>
              </a:rPr>
              <a:t>за предаване на хипертекст 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>
                <a:effectLst/>
              </a:rPr>
              <a:t>И</a:t>
            </a:r>
            <a:r>
              <a:rPr lang="ru-RU" dirty="0" smtClean="0">
                <a:effectLst/>
              </a:rPr>
              <a:t>нтернет доставчик, който </a:t>
            </a:r>
            <a:r>
              <a:rPr lang="ru-RU" dirty="0">
                <a:effectLst/>
              </a:rPr>
              <a:t>осигурява достъпа до </a:t>
            </a:r>
            <a:r>
              <a:rPr lang="ru-RU" dirty="0" smtClean="0">
                <a:effectLst/>
              </a:rPr>
              <a:t>мрежата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b="0" dirty="0" smtClean="0">
                <a:effectLst/>
              </a:rPr>
              <a:t> </a:t>
            </a:r>
            <a:r>
              <a:rPr lang="ru-RU" dirty="0" smtClean="0">
                <a:effectLst/>
              </a:rPr>
              <a:t>Протокол за пренос на 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Ethernet</a:t>
            </a:r>
            <a:endParaRPr lang="ru-RU" b="0" dirty="0">
              <a:effectLst/>
            </a:endParaRPr>
          </a:p>
          <a:p>
            <a:pPr lvl="1"/>
            <a:r>
              <a:rPr lang="ru-RU" dirty="0">
                <a:effectLst/>
              </a:rPr>
              <a:t>Протокол за локални мрежи (LAN от Local-area Networks) </a:t>
            </a:r>
            <a:endParaRPr lang="en-US" dirty="0" smtClean="0">
              <a:effectLst/>
            </a:endParaRPr>
          </a:p>
          <a:p>
            <a:pPr lvl="1"/>
            <a:r>
              <a:rPr lang="ru-RU" dirty="0" smtClean="0">
                <a:effectLst/>
              </a:rPr>
              <a:t>основите </a:t>
            </a:r>
            <a:r>
              <a:rPr lang="ru-RU" dirty="0">
                <a:effectLst/>
              </a:rPr>
              <a:t>за него са поставени от Боб Меткалф в дисертацията му за университета в Харвард, озагалавена “Мрежи с пакетна комутация” ("Packet Networks")</a:t>
            </a:r>
          </a:p>
          <a:p>
            <a:pPr lvl="1"/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http://en.wikipedia.org/wiki/Ethernet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11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1430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8605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9226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1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992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какво се използва &lt;</a:t>
            </a:r>
            <a:r>
              <a:rPr lang="en-US" dirty="0" smtClean="0"/>
              <a:t>meter&gt; </a:t>
            </a:r>
            <a:r>
              <a:rPr lang="bg-BG" dirty="0" smtClean="0"/>
              <a:t>тагът в </a:t>
            </a:r>
            <a:r>
              <a:rPr lang="en-US" dirty="0" smtClean="0"/>
              <a:t>HTML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За </a:t>
            </a:r>
            <a:r>
              <a:rPr lang="ru-RU" dirty="0"/>
              <a:t>измерване на данни в рамките на определен обхват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 хедъра на страницата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 подчертан текст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 измерване на разстояние между два елемента в метри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 изображения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Тагъ</a:t>
            </a:r>
            <a:r>
              <a:rPr lang="bg-BG" dirty="0"/>
              <a:t>т</a:t>
            </a:r>
            <a:r>
              <a:rPr lang="bg-BG" dirty="0" smtClean="0"/>
              <a:t> &lt;</a:t>
            </a:r>
            <a:r>
              <a:rPr lang="en-US" dirty="0" smtClean="0"/>
              <a:t>meter</a:t>
            </a:r>
            <a:r>
              <a:rPr lang="bg-BG" dirty="0" smtClean="0"/>
              <a:t>&gt; се използва за визуализиране на количество (запълнен правоъгълник)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bg-BG" dirty="0"/>
              <a:t>п</a:t>
            </a:r>
            <a:r>
              <a:rPr lang="bg-BG" dirty="0" smtClean="0"/>
              <a:t>р. </a:t>
            </a:r>
            <a:r>
              <a:rPr lang="en-US" dirty="0">
                <a:solidFill>
                  <a:schemeClr val="accent5"/>
                </a:solidFill>
                <a:effectLst/>
              </a:rPr>
              <a:t>&lt;meter</a:t>
            </a:r>
            <a:r>
              <a:rPr lang="en-US" b="0" dirty="0">
                <a:effectLst/>
              </a:rPr>
              <a:t> </a:t>
            </a:r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</a:rPr>
              <a:t>id</a:t>
            </a:r>
            <a:r>
              <a:rPr lang="en-US" b="0" dirty="0">
                <a:effectLst/>
              </a:rPr>
              <a:t>="progress" </a:t>
            </a:r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</a:rPr>
              <a:t>min</a:t>
            </a:r>
            <a:r>
              <a:rPr lang="en-US" b="0" dirty="0">
                <a:effectLst/>
              </a:rPr>
              <a:t>="0" </a:t>
            </a:r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</a:rPr>
              <a:t>max</a:t>
            </a:r>
            <a:r>
              <a:rPr lang="en-US" b="0" dirty="0">
                <a:effectLst/>
              </a:rPr>
              <a:t>="100" </a:t>
            </a:r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</a:rPr>
              <a:t>value</a:t>
            </a:r>
            <a:r>
              <a:rPr lang="en-US" b="0" dirty="0">
                <a:effectLst/>
              </a:rPr>
              <a:t>="30" </a:t>
            </a:r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</a:rPr>
              <a:t>title</a:t>
            </a:r>
            <a:r>
              <a:rPr lang="en-US" b="0" dirty="0">
                <a:effectLst/>
              </a:rPr>
              <a:t>="percents"</a:t>
            </a:r>
            <a:r>
              <a:rPr lang="en-US" dirty="0">
                <a:solidFill>
                  <a:schemeClr val="accent5"/>
                </a:solidFill>
                <a:effectLst/>
              </a:rPr>
              <a:t>&gt;</a:t>
            </a:r>
            <a:r>
              <a:rPr lang="en-US" b="0" dirty="0">
                <a:effectLst/>
              </a:rPr>
              <a:t>30%</a:t>
            </a:r>
            <a:r>
              <a:rPr lang="en-US" dirty="0">
                <a:solidFill>
                  <a:schemeClr val="accent5"/>
                </a:solidFill>
                <a:effectLst/>
              </a:rPr>
              <a:t>&lt;/meter&gt;</a:t>
            </a:r>
            <a:endParaRPr lang="bg-BG" dirty="0">
              <a:solidFill>
                <a:schemeClr val="accent5"/>
              </a:solidFill>
            </a:endParaRPr>
          </a:p>
          <a:p>
            <a:pPr marL="357188" lvl="1" indent="0">
              <a:buNone/>
            </a:pPr>
            <a:endParaRPr lang="en-US" dirty="0" smtClean="0"/>
          </a:p>
          <a:p>
            <a:pPr marL="357188" lvl="1" indent="0">
              <a:buNone/>
            </a:pP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http://magadanski.com/uroci/html5-meter</a:t>
            </a:r>
            <a:r>
              <a:rPr lang="en-US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55" y="4031280"/>
            <a:ext cx="4715533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215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09600" y="3395332"/>
            <a:ext cx="7924800" cy="1295400"/>
          </a:xfrm>
        </p:spPr>
        <p:txBody>
          <a:bodyPr/>
          <a:lstStyle/>
          <a:p>
            <a:r>
              <a:rPr lang="bg-BG" dirty="0" smtClean="0"/>
              <a:t>Скриптови езици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09600" y="4878852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19" name="Picture 18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20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133600"/>
            <a:ext cx="990600" cy="990601"/>
          </a:xfrm>
          <a:prstGeom prst="rect">
            <a:avLst/>
          </a:prstGeom>
          <a:noFill/>
        </p:spPr>
      </p:pic>
      <p:pic>
        <p:nvPicPr>
          <p:cNvPr id="21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4347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22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124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82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се декларира</a:t>
            </a:r>
            <a:r>
              <a:rPr lang="en-US" dirty="0"/>
              <a:t> </a:t>
            </a:r>
            <a:r>
              <a:rPr lang="bg-BG" dirty="0"/>
              <a:t>и създава празен масив в </a:t>
            </a:r>
            <a:r>
              <a:rPr lang="en-US" dirty="0"/>
              <a:t>JavaScript</a:t>
            </a:r>
            <a:r>
              <a:rPr lang="en-US" dirty="0" smtClean="0"/>
              <a:t>?</a:t>
            </a:r>
            <a:endParaRPr lang="en-US" sz="2800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solidFill>
                  <a:srgbClr val="FAF8C8"/>
                </a:solidFill>
              </a:rPr>
              <a:t>var </a:t>
            </a:r>
            <a:r>
              <a:rPr lang="en-US" dirty="0" smtClean="0">
                <a:solidFill>
                  <a:srgbClr val="FAF8C8"/>
                </a:solidFill>
              </a:rPr>
              <a:t>arr[] </a:t>
            </a:r>
            <a:r>
              <a:rPr lang="en-US" dirty="0">
                <a:solidFill>
                  <a:srgbClr val="FAF8C8"/>
                </a:solidFill>
              </a:rPr>
              <a:t>= new Array() ;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noProof="1" smtClean="0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var arr 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= new Array();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[] </a:t>
            </a:r>
            <a:r>
              <a:rPr lang="en-US" noProof="1" smtClean="0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arr 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= new 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[];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arr[] </a:t>
            </a:r>
            <a:r>
              <a:rPr lang="en-US" noProof="1">
                <a:solidFill>
                  <a:srgbClr val="FAF8C8"/>
                </a:solidFill>
                <a:latin typeface="Consolas" pitchFamily="49" charset="0"/>
                <a:cs typeface="Consolas" pitchFamily="49" charset="0"/>
              </a:rPr>
              <a:t>= [];</a:t>
            </a:r>
          </a:p>
          <a:p>
            <a:pPr marL="871538" lvl="1" indent="-514350"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247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 </a:t>
            </a:r>
            <a:r>
              <a:rPr lang="en-US" dirty="0"/>
              <a:t>JavaScript </a:t>
            </a:r>
            <a:r>
              <a:rPr lang="bg-BG" dirty="0" smtClean="0"/>
              <a:t>масивите се </a:t>
            </a:r>
            <a:r>
              <a:rPr lang="bg-BG" dirty="0"/>
              <a:t>декларират по следния начин: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/>
              <a:t> </a:t>
            </a:r>
            <a:r>
              <a:rPr lang="bg-BG" dirty="0"/>
              <a:t>-</a:t>
            </a:r>
            <a:r>
              <a:rPr lang="bg-BG" dirty="0" smtClean="0"/>
              <a:t> име </a:t>
            </a:r>
            <a:r>
              <a:rPr lang="bg-BG" dirty="0"/>
              <a:t>на масива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Чрез извикването на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new Array()</a:t>
            </a:r>
            <a:r>
              <a:rPr lang="en-US" dirty="0"/>
              <a:t> </a:t>
            </a:r>
            <a:r>
              <a:rPr lang="bg-BG" dirty="0"/>
              <a:t>се създава нов </a:t>
            </a:r>
            <a:r>
              <a:rPr lang="bg-BG" dirty="0" smtClean="0"/>
              <a:t>обект</a:t>
            </a:r>
            <a:r>
              <a:rPr lang="en-US" dirty="0" smtClean="0"/>
              <a:t> </a:t>
            </a:r>
            <a:r>
              <a:rPr lang="bg-BG" dirty="0" smtClean="0"/>
              <a:t>от клас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/>
              <a:t>– </a:t>
            </a:r>
            <a:r>
              <a:rPr lang="bg-BG" dirty="0"/>
              <a:t>празен масив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09800"/>
            <a:ext cx="792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Array();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99900"/>
            <a:ext cx="7086600" cy="838200"/>
          </a:xfrm>
        </p:spPr>
        <p:txBody>
          <a:bodyPr/>
          <a:lstStyle/>
          <a:p>
            <a:r>
              <a:rPr lang="bg-BG" dirty="0" smtClean="0"/>
              <a:t>Тренировъчен тест по информационни технологии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Въпроси</a:t>
            </a:r>
            <a:r>
              <a:rPr lang="en-US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7600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30220" y="4059648"/>
            <a:ext cx="89035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1189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6475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10924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21319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TextBox 17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425880" y="55987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213116" y="5670848"/>
            <a:ext cx="35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6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2927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TextBox 22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4312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5335648" y="6400800"/>
            <a:ext cx="3718150" cy="369332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hlinkClick r:id="rId7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smtClean="0"/>
              <a:t>Домашно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Напишете общо 5 въпроса върху първите 5 теми от конспекта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Компютърни системи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Компютърни програми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Работа с компютърни системи и програми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Пренос на данни и бройни системи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Операционни системи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Всеки въпрос да има поне 4 отговора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За всеки въпрос да има обяснение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Ползвайте оформлението от този примерен тест</a:t>
            </a:r>
            <a:endParaRPr lang="bg-BG" dirty="0"/>
          </a:p>
          <a:p>
            <a:pPr lvl="1">
              <a:spcBef>
                <a:spcPts val="12000"/>
              </a:spcBef>
            </a:pPr>
            <a:r>
              <a:rPr lang="bg-BG" dirty="0" smtClean="0"/>
              <a:t>По желание, може да напишете и повече въпроси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bg-BG" sz="3600" dirty="0" smtClean="0"/>
              <a:t>Безплатни курсове в софтуерната академия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Telerik School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schoolacademy.telerik.com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31275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179062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hlinkClick r:id="rId2" tooltip="Telerik School Academy - Free Software Development Trainings for High-School Students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019" y="1435925"/>
            <a:ext cx="2606040" cy="8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термини, НЕ е вид компилатор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native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cross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single-pass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d</a:t>
            </a:r>
            <a:r>
              <a:rPr lang="en-US" dirty="0" smtClean="0"/>
              <a:t>ev-c++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multi-pass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Bloodshed Dev C++</a:t>
            </a:r>
            <a:endParaRPr lang="en-US" dirty="0"/>
          </a:p>
          <a:p>
            <a:pPr lvl="1"/>
            <a:r>
              <a:rPr lang="bg-BG" dirty="0">
                <a:effectLst/>
              </a:rPr>
              <a:t>И</a:t>
            </a:r>
            <a:r>
              <a:rPr lang="ru-RU" dirty="0" smtClean="0">
                <a:effectLst/>
              </a:rPr>
              <a:t>нтегрирана </a:t>
            </a:r>
            <a:r>
              <a:rPr lang="ru-RU" dirty="0">
                <a:effectLst/>
              </a:rPr>
              <a:t>среда за програмиране на C/C</a:t>
            </a:r>
            <a:r>
              <a:rPr lang="ru-RU" dirty="0" smtClean="0">
                <a:effectLst/>
              </a:rPr>
              <a:t>+</a:t>
            </a:r>
            <a:r>
              <a:rPr lang="en-US" dirty="0" smtClean="0">
                <a:effectLst/>
              </a:rPr>
              <a:t>, </a:t>
            </a:r>
            <a:r>
              <a:rPr lang="bg-BG" dirty="0" smtClean="0">
                <a:effectLst/>
              </a:rPr>
              <a:t>използваща </a:t>
            </a:r>
            <a:r>
              <a:rPr lang="bg-BG" dirty="0">
                <a:effectLst/>
              </a:rPr>
              <a:t>компилатора </a:t>
            </a:r>
            <a:r>
              <a:rPr lang="en-US" u="sng" dirty="0" smtClean="0">
                <a:effectLst/>
              </a:rPr>
              <a:t>mingw</a:t>
            </a:r>
            <a:r>
              <a:rPr lang="bg-BG" u="sng" dirty="0" smtClean="0">
                <a:effectLst/>
              </a:rPr>
              <a:t>, </a:t>
            </a:r>
            <a:r>
              <a:rPr lang="bg-BG" dirty="0" smtClean="0">
                <a:effectLst/>
              </a:rPr>
              <a:t>който </a:t>
            </a:r>
            <a:r>
              <a:rPr lang="bg-BG" dirty="0">
                <a:effectLst/>
              </a:rPr>
              <a:t>произлиза </a:t>
            </a:r>
            <a:r>
              <a:rPr lang="bg-BG" dirty="0" smtClean="0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GCC (</a:t>
            </a:r>
            <a:r>
              <a:rPr lang="en-US" dirty="0">
                <a:effectLst/>
              </a:rPr>
              <a:t>GNU Compiler </a:t>
            </a:r>
            <a:r>
              <a:rPr lang="en-US" dirty="0" smtClean="0">
                <a:effectLst/>
              </a:rPr>
              <a:t>Collection</a:t>
            </a:r>
            <a:r>
              <a:rPr lang="en-US" dirty="0">
                <a:effectLst/>
              </a:rPr>
              <a:t>)</a:t>
            </a:r>
            <a:endParaRPr lang="en-US" u="sng" dirty="0" smtClean="0">
              <a:effectLst/>
            </a:endParaRPr>
          </a:p>
          <a:p>
            <a:pPr lvl="1"/>
            <a:r>
              <a:rPr lang="ru-RU" dirty="0">
                <a:effectLst/>
              </a:rPr>
              <a:t>Dev-C++ може да използва и други компилатори базирани на </a:t>
            </a:r>
            <a:r>
              <a:rPr lang="en-US" dirty="0">
                <a:effectLst/>
              </a:rPr>
              <a:t> GCC</a:t>
            </a:r>
            <a:r>
              <a:rPr lang="ru-RU" dirty="0" smtClean="0">
                <a:effectLst/>
              </a:rPr>
              <a:t>, </a:t>
            </a:r>
            <a:r>
              <a:rPr lang="ru-RU" dirty="0">
                <a:effectLst/>
              </a:rPr>
              <a:t>например </a:t>
            </a:r>
            <a:r>
              <a:rPr lang="ru-RU" dirty="0" smtClean="0">
                <a:effectLst/>
              </a:rPr>
              <a:t>Cyg</a:t>
            </a:r>
            <a:r>
              <a:rPr lang="en-US" dirty="0" smtClean="0">
                <a:effectLst/>
              </a:rPr>
              <a:t>win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bg.wikipedia.org/wiki/Dev-C++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550320"/>
            <a:ext cx="7924800" cy="569120"/>
          </a:xfrm>
        </p:spPr>
        <p:txBody>
          <a:bodyPr/>
          <a:lstStyle/>
          <a:p>
            <a:r>
              <a:rPr lang="bg-BG" dirty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11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505200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521356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419600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</a:t>
            </a:r>
            <a:r>
              <a:rPr lang="en-US" dirty="0" smtClean="0"/>
              <a:t>a</a:t>
            </a:r>
            <a:r>
              <a:rPr lang="bg-BG" dirty="0" smtClean="0"/>
              <a:t>къв софтуер бихте използвали, ако трябва да оправите проблем на </a:t>
            </a:r>
            <a:r>
              <a:rPr lang="en-US" dirty="0" smtClean="0"/>
              <a:t>Windows OS</a:t>
            </a:r>
            <a:r>
              <a:rPr lang="bg-BG" dirty="0" smtClean="0"/>
              <a:t> от разстояние</a:t>
            </a:r>
            <a:r>
              <a:rPr lang="en-US" dirty="0" smtClean="0"/>
              <a:t>, </a:t>
            </a:r>
            <a:r>
              <a:rPr lang="bg-BG" dirty="0" smtClean="0"/>
              <a:t>ако другата машина има интернет връзка?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Command Prompt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Team Viewer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FileZilla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Няма такъв софтуер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247" y="3733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276600"/>
            <a:ext cx="2095500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4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4586f4b1-8bfa-477e-98bb-7a1cc494d3df" Revision="1" Stencil="System.MyShapes" StencilVersion="1.0"/>
</Control>
</file>

<file path=customXml/itemProps1.xml><?xml version="1.0" encoding="utf-8"?>
<ds:datastoreItem xmlns:ds="http://schemas.openxmlformats.org/officeDocument/2006/customXml" ds:itemID="{06DD8F52-9EF1-46CF-AA4B-B52E47CDC2B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2744</TotalTime>
  <Words>1437</Words>
  <Application>Microsoft Office PowerPoint</Application>
  <PresentationFormat>On-screen Show (4:3)</PresentationFormat>
  <Paragraphs>366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Telerik Academy</vt:lpstr>
      <vt:lpstr>Тест по информационни технологии</vt:lpstr>
      <vt:lpstr>PowerPoint Presentation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Скриптови езици и JavaScript</vt:lpstr>
      <vt:lpstr>Въпрос</vt:lpstr>
      <vt:lpstr>Отговор</vt:lpstr>
      <vt:lpstr>Тренировъчен тест по информационни технологии</vt:lpstr>
      <vt:lpstr>Домашно</vt:lpstr>
      <vt:lpstr>Безплатни курсове в софтуерната академия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veselindimitrov94@abv.bg</cp:lastModifiedBy>
  <cp:revision>385</cp:revision>
  <dcterms:created xsi:type="dcterms:W3CDTF">2007-12-08T16:03:35Z</dcterms:created>
  <dcterms:modified xsi:type="dcterms:W3CDTF">2013-02-26T21:50:46Z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